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3"/>
  </p:notesMasterIdLst>
  <p:handoutMasterIdLst>
    <p:handoutMasterId r:id="rId64"/>
  </p:handoutMasterIdLst>
  <p:sldIdLst>
    <p:sldId id="1502" r:id="rId5"/>
    <p:sldId id="1554" r:id="rId6"/>
    <p:sldId id="1588" r:id="rId7"/>
    <p:sldId id="1530" r:id="rId8"/>
    <p:sldId id="1531" r:id="rId9"/>
    <p:sldId id="1526" r:id="rId10"/>
    <p:sldId id="1532" r:id="rId11"/>
    <p:sldId id="1548" r:id="rId12"/>
    <p:sldId id="1581" r:id="rId13"/>
    <p:sldId id="1539" r:id="rId14"/>
    <p:sldId id="1561" r:id="rId15"/>
    <p:sldId id="1582" r:id="rId16"/>
    <p:sldId id="258" r:id="rId17"/>
    <p:sldId id="270" r:id="rId18"/>
    <p:sldId id="268" r:id="rId19"/>
    <p:sldId id="257" r:id="rId20"/>
    <p:sldId id="260" r:id="rId21"/>
    <p:sldId id="262" r:id="rId22"/>
    <p:sldId id="261" r:id="rId23"/>
    <p:sldId id="1552" r:id="rId24"/>
    <p:sldId id="1583" r:id="rId25"/>
    <p:sldId id="263" r:id="rId26"/>
    <p:sldId id="269" r:id="rId27"/>
    <p:sldId id="273" r:id="rId28"/>
    <p:sldId id="274" r:id="rId29"/>
    <p:sldId id="1584" r:id="rId30"/>
    <p:sldId id="1585" r:id="rId31"/>
    <p:sldId id="1586" r:id="rId32"/>
    <p:sldId id="1587" r:id="rId33"/>
    <p:sldId id="1547" r:id="rId34"/>
    <p:sldId id="1534" r:id="rId35"/>
    <p:sldId id="1579" r:id="rId36"/>
    <p:sldId id="1507" r:id="rId37"/>
    <p:sldId id="1562" r:id="rId38"/>
    <p:sldId id="1523" r:id="rId39"/>
    <p:sldId id="1589" r:id="rId40"/>
    <p:sldId id="1563" r:id="rId41"/>
    <p:sldId id="1564" r:id="rId42"/>
    <p:sldId id="1565" r:id="rId43"/>
    <p:sldId id="1566" r:id="rId44"/>
    <p:sldId id="1567" r:id="rId45"/>
    <p:sldId id="1568" r:id="rId46"/>
    <p:sldId id="1569" r:id="rId47"/>
    <p:sldId id="1572" r:id="rId48"/>
    <p:sldId id="1574" r:id="rId49"/>
    <p:sldId id="1570" r:id="rId50"/>
    <p:sldId id="1575" r:id="rId51"/>
    <p:sldId id="1576" r:id="rId52"/>
    <p:sldId id="1577" r:id="rId53"/>
    <p:sldId id="1580" r:id="rId54"/>
    <p:sldId id="1590" r:id="rId55"/>
    <p:sldId id="1517" r:id="rId56"/>
    <p:sldId id="1524" r:id="rId57"/>
    <p:sldId id="1541" r:id="rId58"/>
    <p:sldId id="1544" r:id="rId59"/>
    <p:sldId id="1553" r:id="rId60"/>
    <p:sldId id="1516" r:id="rId61"/>
    <p:sldId id="1535"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44"/>
            <p14:sldId id="1553"/>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78895" autoAdjust="0"/>
  </p:normalViewPr>
  <p:slideViewPr>
    <p:cSldViewPr>
      <p:cViewPr varScale="1">
        <p:scale>
          <a:sx n="95" d="100"/>
          <a:sy n="95" d="100"/>
        </p:scale>
        <p:origin x="38" y="2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8/20/2018 9:58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8/20/2018 9:57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8/20/2018 9:57 AM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8/20/2018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9:57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ctive-learning-workshop/tree/azLM/text_featurization/lm_finetune"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blob/master/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[Ali’s Featurization SLIDES]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289858"/>
          </a:xfrm>
        </p:spPr>
        <p:txBody>
          <a:bodyPr/>
          <a:lstStyle/>
          <a:p>
            <a:r>
              <a:rPr lang="en-US" dirty="0"/>
              <a:t>[</a:t>
            </a:r>
            <a:r>
              <a:rPr lang="en-US" sz="4000" dirty="0"/>
              <a:t>Ali shows notebook about featurization</a:t>
            </a:r>
            <a:br>
              <a:rPr lang="en-US" sz="4000" dirty="0"/>
            </a:br>
            <a:r>
              <a:rPr lang="en-US" sz="4000" dirty="0">
                <a:hlinkClick r:id="rId3"/>
              </a:rPr>
              <a:t>https://github.com/Azure/active-learning-workshop/tree/azLM/text_featurization/lm_finetune</a:t>
            </a:r>
            <a:r>
              <a:rPr lang="en-US" sz="4000" dirty="0"/>
              <a:t> ]</a:t>
            </a:r>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Bodoni MT" panose="02070603080606020203" pitchFamily="18" charset="0"/>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p:txBody>
          <a:bodyPr>
            <a:normAutofit fontScale="70000" lnSpcReduction="20000"/>
          </a:bodyPr>
          <a:lstStyle/>
          <a:p>
            <a:pPr marL="524586" indent="-524586">
              <a:buFont typeface="+mj-lt"/>
              <a:buAutoNum type="arabicPeriod"/>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524586" indent="-524586">
              <a:buFont typeface="+mj-lt"/>
              <a:buAutoNum type="arabicPeriod"/>
            </a:pPr>
            <a:r>
              <a:rPr lang="en-US" dirty="0">
                <a:latin typeface="Arial Rounded MT Bold" panose="020F0704030504030204" pitchFamily="34" charset="0"/>
              </a:rPr>
              <a:t>Repeat until model improvement / labeling cost &lt;  threshold</a:t>
            </a:r>
          </a:p>
          <a:p>
            <a:pPr marL="524586" indent="-524586">
              <a:buFont typeface="+mj-lt"/>
              <a:buAutoNum type="arabicPeriod"/>
            </a:pPr>
            <a:endParaRPr lang="en-US" dirty="0"/>
          </a:p>
          <a:p>
            <a:pPr marL="0" indent="0">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Bodoni MT" panose="02070603080606020203" pitchFamily="18" charset="0"/>
              </a:rPr>
              <a:t>Uncertainty Sampling</a:t>
            </a:r>
            <a:endParaRPr lang="en-US" dirty="0">
              <a:latin typeface="Bodoni MT" panose="02070603080606020203" pitchFamily="18" charset="0"/>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dirty="0">
                <a:latin typeface="Bodoni MT" panose="02070603080606020203" pitchFamily="18" charset="0"/>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Bodoni MT" panose="02070603080606020203" pitchFamily="18" charset="0"/>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Bodoni MT" panose="02070603080606020203" pitchFamily="18" charset="0"/>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Bodoni MT" panose="02070603080606020203" pitchFamily="18" charset="0"/>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Bodoni MT" panose="02070603080606020203" pitchFamily="18" charset="0"/>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Bodoni MT" panose="02070603080606020203" pitchFamily="18" charset="0"/>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Bodoni MT" panose="02070603080606020203" pitchFamily="18" charset="0"/>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283428"/>
          </a:xfrm>
        </p:spPr>
        <p:txBody>
          <a:bodyPr/>
          <a:lstStyle/>
          <a:p>
            <a:r>
              <a:rPr lang="en-US" sz="2800" dirty="0"/>
              <a:t>URLs: are in the tutorial readme </a:t>
            </a:r>
          </a:p>
          <a:p>
            <a:pPr marL="0" indent="0">
              <a:buNone/>
            </a:pPr>
            <a:r>
              <a:rPr lang="en-US" sz="1800" dirty="0">
                <a:hlinkClick r:id="rId4"/>
              </a:rPr>
              <a:t>https://github.com/Azure/active-learning-workshop/</a:t>
            </a:r>
            <a:r>
              <a:rPr lang="en-US" sz="1800" dirty="0"/>
              <a:t>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a:t>
            </a:r>
            <a:r>
              <a:rPr lang="en-US" dirty="0" err="1"/>
              <a:t>exersize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a:t>
            </a:r>
            <a:r>
              <a:rPr lang="en-US" dirty="0" err="1"/>
              <a:t>exersize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a:t>
            </a:r>
            <a:r>
              <a:rPr lang="en-US" sz="2000" b="1" dirty="0" err="1"/>
              <a:t>bboxes</a:t>
            </a:r>
            <a:r>
              <a:rPr lang="en-US" sz="2000" b="1" dirty="0"/>
              <a:t>).</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7435</TotalTime>
  <Words>3905</Words>
  <Application>Microsoft Office PowerPoint</Application>
  <PresentationFormat>Custom</PresentationFormat>
  <Paragraphs>349</Paragraphs>
  <Slides>58</Slides>
  <Notes>47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exersize</vt:lpstr>
      <vt:lpstr>PowerPoint Presentation</vt:lpstr>
      <vt:lpstr>Use Cases</vt:lpstr>
      <vt:lpstr>Active Learning</vt:lpstr>
      <vt:lpstr>Use Case 1: active learning for text classification  data, data everywhere</vt:lpstr>
      <vt:lpstr>Wikipedia detox dataset</vt:lpstr>
      <vt:lpstr>PowerPoint Presentation</vt:lpstr>
      <vt:lpstr>[Ali’s Featurization SLIDES]</vt:lpstr>
      <vt:lpstr>[Ali shows notebook about featurization https://github.com/Azure/active-learning-workshop/tree/azLM/text_featurization/lm_finetune ]</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exersize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Featurizing Images at Scale</vt:lpstr>
      <vt:lpstr>Visualizing image feature vectors as embeddings</vt:lpstr>
      <vt:lpstr>Active learning on images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Olga Liakhovich</cp:lastModifiedBy>
  <cp:revision>152</cp:revision>
  <dcterms:created xsi:type="dcterms:W3CDTF">2017-12-04T21:06:47Z</dcterms:created>
  <dcterms:modified xsi:type="dcterms:W3CDTF">2018-08-20T09:01:23Z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